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328" r:id="rId4"/>
    <p:sldId id="337" r:id="rId5"/>
    <p:sldId id="347" r:id="rId6"/>
    <p:sldId id="352" r:id="rId7"/>
    <p:sldId id="346" r:id="rId8"/>
    <p:sldId id="335" r:id="rId9"/>
    <p:sldId id="353" r:id="rId10"/>
    <p:sldId id="354" r:id="rId11"/>
    <p:sldId id="355" r:id="rId12"/>
    <p:sldId id="329" r:id="rId13"/>
    <p:sldId id="356" r:id="rId14"/>
    <p:sldId id="357" r:id="rId15"/>
    <p:sldId id="331" r:id="rId16"/>
    <p:sldId id="348" r:id="rId17"/>
    <p:sldId id="349" r:id="rId18"/>
    <p:sldId id="350" r:id="rId19"/>
    <p:sldId id="351" r:id="rId20"/>
    <p:sldId id="258" r:id="rId21"/>
  </p:sldIdLst>
  <p:sldSz cx="12192000" cy="6858000"/>
  <p:notesSz cx="6858000"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64852BB-36A8-43D3-BFB4-8B2735D91EFB}">
          <p14:sldIdLst>
            <p14:sldId id="257"/>
            <p14:sldId id="328"/>
            <p14:sldId id="337"/>
            <p14:sldId id="347"/>
            <p14:sldId id="352"/>
            <p14:sldId id="346"/>
            <p14:sldId id="335"/>
            <p14:sldId id="353"/>
            <p14:sldId id="354"/>
            <p14:sldId id="355"/>
            <p14:sldId id="329"/>
            <p14:sldId id="356"/>
            <p14:sldId id="357"/>
            <p14:sldId id="331"/>
            <p14:sldId id="348"/>
            <p14:sldId id="349"/>
            <p14:sldId id="350"/>
            <p14:sldId id="35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57D1F91B-74BF-4FF9-B5E4-BC04030F9B9C}" type="datetimeFigureOut">
              <a:rPr lang="tr-TR" smtClean="0"/>
              <a:t>24.07.2020</a:t>
            </a:fld>
            <a:endParaRPr lang="tr-TR"/>
          </a:p>
        </p:txBody>
      </p:sp>
      <p:sp>
        <p:nvSpPr>
          <p:cNvPr id="4" name="Slayt Görüntüsü Yer Tutucusu 3"/>
          <p:cNvSpPr>
            <a:spLocks noGrp="1" noRot="1" noChangeAspect="1"/>
          </p:cNvSpPr>
          <p:nvPr>
            <p:ph type="sldImg" idx="2"/>
          </p:nvPr>
        </p:nvSpPr>
        <p:spPr>
          <a:xfrm>
            <a:off x="468313" y="1235075"/>
            <a:ext cx="5921375" cy="3330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7319"/>
            <a:ext cx="2971800"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377319"/>
            <a:ext cx="2971800" cy="495347"/>
          </a:xfrm>
          <a:prstGeom prst="rect">
            <a:avLst/>
          </a:prstGeom>
        </p:spPr>
        <p:txBody>
          <a:bodyPr vert="horz" lIns="91440" tIns="45720" rIns="91440" bIns="45720" rtlCol="0" anchor="b"/>
          <a:lstStyle>
            <a:lvl1pPr algn="r">
              <a:defRPr sz="1200"/>
            </a:lvl1pPr>
          </a:lstStyle>
          <a:p>
            <a:fld id="{4AFEA2D0-59EC-400A-88EB-8886D1E88BE2}" type="slidenum">
              <a:rPr lang="tr-TR" smtClean="0"/>
              <a:t>‹#›</a:t>
            </a:fld>
            <a:endParaRPr lang="tr-TR"/>
          </a:p>
        </p:txBody>
      </p:sp>
    </p:spTree>
    <p:extLst>
      <p:ext uri="{BB962C8B-B14F-4D97-AF65-F5344CB8AC3E}">
        <p14:creationId xmlns:p14="http://schemas.microsoft.com/office/powerpoint/2010/main" val="42605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7BB5F6-0928-4366-B266-C8AEDAE7318F}" type="slidenum">
              <a:rPr lang="en-GB" smtClean="0"/>
              <a:pPr/>
              <a:t>1</a:t>
            </a:fld>
            <a:endParaRPr lang="en-GB"/>
          </a:p>
        </p:txBody>
      </p:sp>
    </p:spTree>
    <p:extLst>
      <p:ext uri="{BB962C8B-B14F-4D97-AF65-F5344CB8AC3E}">
        <p14:creationId xmlns:p14="http://schemas.microsoft.com/office/powerpoint/2010/main" val="3845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F9F8AAB-0022-4070-AD60-8CC6F3B8CAB9}" type="datetimeFigureOut">
              <a:rPr lang="tr-TR" smtClean="0"/>
              <a:t>24.07.2020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49784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8370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670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5791B-62C1-4398-B6B0-38208AE9842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BDEEFE-A378-4663-83FB-E213F1C73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FBB1C17-7CD3-49BC-93DA-B09BEFDA499D}"/>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410B8183-5202-455C-80FC-AD45E61DF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79DE64-4554-4528-B845-D6DDD5C29771}"/>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352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AA911-4C3C-4265-8016-23DB8CF414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BBA246-3194-4D43-B109-2CF4B9D86F2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E0EA1-B518-4CE9-8F06-A0F588598B94}"/>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2F517F45-88D4-495F-AC8C-6ABA9B6444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1B63EE-4D52-46AB-AFCE-F31DFE33FA3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69756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B9559-B618-42DF-AE1B-E36CFADF5C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984A0-EE26-4EFA-9D36-16FBD9EFA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87D9B5F-E648-4DB7-B7CB-F9E911006D6F}"/>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09A2C50F-CDBB-4FEE-BF03-56DF99F274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C12DC-7F87-48B1-A94B-04233845BFFA}"/>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850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349D7-1952-43A2-BFAE-980668C941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864349-1EF7-4A52-8078-5738169E740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215390-36EB-4AF2-B4C4-20C1C70C0F3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8B2C761-446C-4910-8201-614EFFA9AAA3}"/>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6" name="Alt Bilgi Yer Tutucusu 5">
            <a:extLst>
              <a:ext uri="{FF2B5EF4-FFF2-40B4-BE49-F238E27FC236}">
                <a16:creationId xmlns:a16="http://schemas.microsoft.com/office/drawing/2014/main" id="{CA0AAAFF-CC43-4B76-816F-7E28FB7659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E67CE0-431C-4310-B763-677E056C07EF}"/>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9414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01305D-D04D-46BD-9549-38E21F0758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63D378-E905-4C8C-A413-4250150F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A7F368-7B7C-4DF5-9377-C80E245F3EC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BA2DCB-8193-4634-B8AF-07664955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F193D5C-37E0-45F5-B542-B2046820692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2F43F13-F0FA-482F-992F-C0B9C054F6F9}"/>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8" name="Alt Bilgi Yer Tutucusu 7">
            <a:extLst>
              <a:ext uri="{FF2B5EF4-FFF2-40B4-BE49-F238E27FC236}">
                <a16:creationId xmlns:a16="http://schemas.microsoft.com/office/drawing/2014/main" id="{D2AD035A-1176-4D7C-9B39-8B2F788527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D0A6E7E-FE1D-4120-89F5-E43787C9D3C9}"/>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5949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F37969-BBD2-440D-B5A1-F3E3BC98C4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5BB9B3-C71B-4BC4-B7F3-1F96B371DE6D}"/>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4" name="Alt Bilgi Yer Tutucusu 3">
            <a:extLst>
              <a:ext uri="{FF2B5EF4-FFF2-40B4-BE49-F238E27FC236}">
                <a16:creationId xmlns:a16="http://schemas.microsoft.com/office/drawing/2014/main" id="{27AA9533-E337-4E2F-8172-AB40684AC8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C62B5D-6285-4C27-9B54-C2F3BCB5EAB0}"/>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7379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BF7C15-C6C1-4385-A649-9F19306A09FB}"/>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3" name="Alt Bilgi Yer Tutucusu 2">
            <a:extLst>
              <a:ext uri="{FF2B5EF4-FFF2-40B4-BE49-F238E27FC236}">
                <a16:creationId xmlns:a16="http://schemas.microsoft.com/office/drawing/2014/main" id="{C07989D2-88D0-4BC7-8AB8-9C815F43AAA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116F2E-017B-4ED5-B1EF-895149F3D615}"/>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5782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6C6D76-59E0-40B6-B6FF-4209D8CDCE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F48D2A-B5C4-4F71-BD82-0F648052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15957C-52DC-4FD9-BEF9-55084E4AD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2D6DCD9-2BE0-4BA0-A55F-694C053F4BB3}"/>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6" name="Alt Bilgi Yer Tutucusu 5">
            <a:extLst>
              <a:ext uri="{FF2B5EF4-FFF2-40B4-BE49-F238E27FC236}">
                <a16:creationId xmlns:a16="http://schemas.microsoft.com/office/drawing/2014/main" id="{C2EF2CEA-C7A3-43C5-8A10-B58AF6ABA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FFC310-0220-43CB-8F20-9ABD9393D666}"/>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14179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a:extLst>
              <a:ext uri="{FF2B5EF4-FFF2-40B4-BE49-F238E27FC236}">
                <a16:creationId xmlns:a16="http://schemas.microsoft.com/office/drawing/2014/main" id="{3EA8B5B7-6B96-459C-88D8-699BC3023CCA}"/>
              </a:ext>
            </a:extLst>
          </p:cNvPr>
          <p:cNvPicPr>
            <a:picLocks noChangeAspect="1"/>
          </p:cNvPicPr>
          <p:nvPr userDrawn="1"/>
        </p:nvPicPr>
        <p:blipFill>
          <a:blip r:embed="rId2"/>
          <a:stretch>
            <a:fillRect/>
          </a:stretch>
        </p:blipFill>
        <p:spPr>
          <a:xfrm>
            <a:off x="10942284" y="226032"/>
            <a:ext cx="823031" cy="1335140"/>
          </a:xfrm>
          <a:prstGeom prst="rect">
            <a:avLst/>
          </a:prstGeom>
        </p:spPr>
      </p:pic>
      <p:sp>
        <p:nvSpPr>
          <p:cNvPr id="11" name="Veri Yer Tutucusu 10">
            <a:extLst>
              <a:ext uri="{FF2B5EF4-FFF2-40B4-BE49-F238E27FC236}">
                <a16:creationId xmlns:a16="http://schemas.microsoft.com/office/drawing/2014/main" id="{60C3E255-2908-42AC-8FA3-62DD96247B99}"/>
              </a:ext>
            </a:extLst>
          </p:cNvPr>
          <p:cNvSpPr>
            <a:spLocks noGrp="1"/>
          </p:cNvSpPr>
          <p:nvPr>
            <p:ph type="dt" sz="half" idx="10"/>
          </p:nvPr>
        </p:nvSpPr>
        <p:spPr/>
        <p:txBody>
          <a:bodyPr/>
          <a:lstStyle/>
          <a:p>
            <a:fld id="{EF9F8AAB-0022-4070-AD60-8CC6F3B8CAB9}" type="datetimeFigureOut">
              <a:rPr lang="tr-TR" smtClean="0"/>
              <a:t>24.07.2020</a:t>
            </a:fld>
            <a:endParaRPr lang="tr-TR"/>
          </a:p>
        </p:txBody>
      </p:sp>
      <p:sp>
        <p:nvSpPr>
          <p:cNvPr id="12" name="Alt Bilgi Yer Tutucusu 11">
            <a:extLst>
              <a:ext uri="{FF2B5EF4-FFF2-40B4-BE49-F238E27FC236}">
                <a16:creationId xmlns:a16="http://schemas.microsoft.com/office/drawing/2014/main" id="{7EC13506-4E46-4867-A7D3-10E36CB93006}"/>
              </a:ext>
            </a:extLst>
          </p:cNvPr>
          <p:cNvSpPr>
            <a:spLocks noGrp="1"/>
          </p:cNvSpPr>
          <p:nvPr>
            <p:ph type="ftr" sz="quarter" idx="11"/>
          </p:nvPr>
        </p:nvSpPr>
        <p:spPr>
          <a:xfrm>
            <a:off x="3938847" y="6317326"/>
            <a:ext cx="4114800" cy="365125"/>
          </a:xfrm>
        </p:spPr>
        <p:txBody>
          <a:bodyPr/>
          <a:lstStyle/>
          <a:p>
            <a:r>
              <a:rPr lang="tr-TR" dirty="0"/>
              <a:t>deneme</a:t>
            </a:r>
          </a:p>
        </p:txBody>
      </p:sp>
      <p:sp>
        <p:nvSpPr>
          <p:cNvPr id="13" name="Slayt Numarası Yer Tutucusu 12">
            <a:extLst>
              <a:ext uri="{FF2B5EF4-FFF2-40B4-BE49-F238E27FC236}">
                <a16:creationId xmlns:a16="http://schemas.microsoft.com/office/drawing/2014/main" id="{AA417AA2-32AB-4490-8409-812828642EA6}"/>
              </a:ext>
            </a:extLst>
          </p:cNvPr>
          <p:cNvSpPr>
            <a:spLocks noGrp="1"/>
          </p:cNvSpPr>
          <p:nvPr>
            <p:ph type="sldNum" sz="quarter" idx="12"/>
          </p:nvPr>
        </p:nvSpPr>
        <p:spPr/>
        <p:txBody>
          <a:bodyPr/>
          <a:lstStyle/>
          <a:p>
            <a:fld id="{3CF5AF6A-24E3-4329-867B-2F3DC0567FB9}" type="slidenum">
              <a:rPr lang="tr-TR" smtClean="0"/>
              <a:t>‹#›</a:t>
            </a:fld>
            <a:endParaRPr lang="tr-TR"/>
          </a:p>
        </p:txBody>
      </p:sp>
      <p:sp>
        <p:nvSpPr>
          <p:cNvPr id="14" name="Unvan 13">
            <a:extLst>
              <a:ext uri="{FF2B5EF4-FFF2-40B4-BE49-F238E27FC236}">
                <a16:creationId xmlns:a16="http://schemas.microsoft.com/office/drawing/2014/main" id="{C45734A1-988D-471A-BC5C-5C9326EC71AA}"/>
              </a:ext>
            </a:extLst>
          </p:cNvPr>
          <p:cNvSpPr>
            <a:spLocks noGrp="1"/>
          </p:cNvSpPr>
          <p:nvPr>
            <p:ph type="title"/>
          </p:nvPr>
        </p:nvSpPr>
        <p:spPr/>
        <p:txBody>
          <a:bodyPr/>
          <a:lstStyle/>
          <a:p>
            <a:r>
              <a:rPr lang="tr-TR"/>
              <a:t>Asıl başlık stilini düzenlemek için tıklayın</a:t>
            </a:r>
          </a:p>
        </p:txBody>
      </p:sp>
      <p:sp>
        <p:nvSpPr>
          <p:cNvPr id="15" name="Dikdörtgen 14">
            <a:extLst>
              <a:ext uri="{FF2B5EF4-FFF2-40B4-BE49-F238E27FC236}">
                <a16:creationId xmlns:a16="http://schemas.microsoft.com/office/drawing/2014/main" id="{74A65F97-A474-4C67-9D2F-F8966FC018FA}"/>
              </a:ext>
            </a:extLst>
          </p:cNvPr>
          <p:cNvSpPr/>
          <p:nvPr userDrawn="1"/>
        </p:nvSpPr>
        <p:spPr>
          <a:xfrm>
            <a:off x="8237913" y="6354246"/>
            <a:ext cx="3115887" cy="400110"/>
          </a:xfrm>
          <a:prstGeom prst="rect">
            <a:avLst/>
          </a:prstGeom>
        </p:spPr>
        <p:txBody>
          <a:bodyPr wrap="square">
            <a:spAutoFit/>
          </a:bodyPr>
          <a:lstStyle/>
          <a:p>
            <a:r>
              <a:rPr lang="tr-TR" sz="2000" dirty="0">
                <a:solidFill>
                  <a:schemeClr val="tx2"/>
                </a:solidFill>
              </a:rPr>
              <a:t>………..........Bölümü Tanıtımı</a:t>
            </a:r>
          </a:p>
        </p:txBody>
      </p:sp>
    </p:spTree>
    <p:extLst>
      <p:ext uri="{BB962C8B-B14F-4D97-AF65-F5344CB8AC3E}">
        <p14:creationId xmlns:p14="http://schemas.microsoft.com/office/powerpoint/2010/main" val="355033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AA0CA-0BA8-445F-A0A1-056C45AA4E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D6AFF2-549D-4580-9D60-43703B6D6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6379C8-390C-42B2-881E-3E4B472E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692075F-5AD7-4AA1-AE5F-A37316A7D52C}"/>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6" name="Alt Bilgi Yer Tutucusu 5">
            <a:extLst>
              <a:ext uri="{FF2B5EF4-FFF2-40B4-BE49-F238E27FC236}">
                <a16:creationId xmlns:a16="http://schemas.microsoft.com/office/drawing/2014/main" id="{B99893BF-7A3D-41C9-9529-1A3891716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4BBA5-280B-417E-9A34-8575682CB06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068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5440A-D398-473A-99B2-E81971C61C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66C99D-D488-4927-97FA-4D9255C570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9D4C1-69D7-48C9-B50A-AE4EBF538226}"/>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DA5A6BDB-2B30-4B03-B325-1F4450F411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016B54-625F-463F-967F-90E88959F1ED}"/>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1622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548647-D907-48D4-9655-E818BC1040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7893DE-6CF0-4722-BE51-9E680F54F6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D08CFB-A7B9-48D4-9A7D-1ADE6FFF79D0}"/>
              </a:ext>
            </a:extLst>
          </p:cNvPr>
          <p:cNvSpPr>
            <a:spLocks noGrp="1"/>
          </p:cNvSpPr>
          <p:nvPr>
            <p:ph type="dt" sz="half" idx="10"/>
          </p:nvPr>
        </p:nvSpPr>
        <p:spPr/>
        <p:txBody>
          <a:body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9FF40EA7-E550-423A-A706-DA30CEDEAF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62A895-09BB-4613-A70C-C948C391B6B4}"/>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0391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F9F8AAB-0022-4070-AD60-8CC6F3B8CAB9}" type="datetimeFigureOut">
              <a:rPr lang="tr-TR" smtClean="0"/>
              <a:t>24.07.2020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934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F9F8AAB-0022-4070-AD60-8CC6F3B8CAB9}" type="datetimeFigureOut">
              <a:rPr lang="tr-TR" smtClean="0"/>
              <a:t>24.07.2020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1564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F9F8AAB-0022-4070-AD60-8CC6F3B8CAB9}" type="datetimeFigureOut">
              <a:rPr lang="tr-TR" smtClean="0"/>
              <a:t>24.07.2020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386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F8AAB-0022-4070-AD60-8CC6F3B8CAB9}" type="datetimeFigureOut">
              <a:rPr lang="tr-TR" smtClean="0"/>
              <a:t>24.07.2020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9191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9F8AAB-0022-4070-AD60-8CC6F3B8CAB9}" type="datetimeFigureOut">
              <a:rPr lang="tr-TR" smtClean="0"/>
              <a:t>24.07.2020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1091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4313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24.07.2020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132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F8AAB-0022-4070-AD60-8CC6F3B8CAB9}" type="datetimeFigureOut">
              <a:rPr lang="tr-TR" smtClean="0"/>
              <a:t>24.07.2020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AF6A-24E3-4329-867B-2F3DC0567FB9}" type="slidenum">
              <a:rPr lang="tr-TR" smtClean="0"/>
              <a:t>‹#›</a:t>
            </a:fld>
            <a:endParaRPr lang="tr-TR"/>
          </a:p>
        </p:txBody>
      </p:sp>
    </p:spTree>
    <p:extLst>
      <p:ext uri="{BB962C8B-B14F-4D97-AF65-F5344CB8AC3E}">
        <p14:creationId xmlns:p14="http://schemas.microsoft.com/office/powerpoint/2010/main" val="204359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88A65B-5453-4D48-A02A-9D43BF9A8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DCF2A9-E46D-4A38-B5B2-9A631643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2E5503-87B3-4EFA-81CF-2A5D9E055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D724-3ADB-4D85-9BCD-3CDEBC6F81AD}" type="datetimeFigureOut">
              <a:rPr lang="tr-TR" smtClean="0"/>
              <a:t>24.07.2020</a:t>
            </a:fld>
            <a:endParaRPr lang="tr-TR"/>
          </a:p>
        </p:txBody>
      </p:sp>
      <p:sp>
        <p:nvSpPr>
          <p:cNvPr id="5" name="Alt Bilgi Yer Tutucusu 4">
            <a:extLst>
              <a:ext uri="{FF2B5EF4-FFF2-40B4-BE49-F238E27FC236}">
                <a16:creationId xmlns:a16="http://schemas.microsoft.com/office/drawing/2014/main" id="{39086D0E-3BE3-4F71-B08D-977611DD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2CECC6-0B34-415C-A6C2-F15B3027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EF98-1831-4FE9-B3D1-D843B8C469B5}" type="slidenum">
              <a:rPr lang="tr-TR" smtClean="0"/>
              <a:t>‹#›</a:t>
            </a:fld>
            <a:endParaRPr lang="tr-TR"/>
          </a:p>
        </p:txBody>
      </p:sp>
    </p:spTree>
    <p:extLst>
      <p:ext uri="{BB962C8B-B14F-4D97-AF65-F5344CB8AC3E}">
        <p14:creationId xmlns:p14="http://schemas.microsoft.com/office/powerpoint/2010/main" val="335169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muglamvu.mu.edu.tr/tr"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arita.mu.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6795" y="1361165"/>
            <a:ext cx="11878888" cy="226818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5400" spc="600" dirty="0">
                <a:cs typeface="Calibri" pitchFamily="34" charset="0"/>
              </a:rPr>
              <a:t>Muğla Sıtkı Koçman Üniversitesi</a:t>
            </a:r>
          </a:p>
          <a:p>
            <a:pPr algn="ctr"/>
            <a:r>
              <a:rPr lang="tr-TR" sz="5400" spc="600" dirty="0" smtClean="0">
                <a:cs typeface="Calibri" pitchFamily="34" charset="0"/>
              </a:rPr>
              <a:t>Muğla Meslek Yüksekokulu</a:t>
            </a:r>
          </a:p>
          <a:p>
            <a:pPr algn="ctr"/>
            <a:r>
              <a:rPr lang="tr-TR" sz="4000" spc="600" dirty="0" smtClean="0">
                <a:cs typeface="Calibri" pitchFamily="34" charset="0"/>
              </a:rPr>
              <a:t> </a:t>
            </a:r>
            <a:endParaRPr lang="tr-TR" sz="4000" spc="600" dirty="0">
              <a:cs typeface="Calibri" pitchFamily="34" charset="0"/>
            </a:endParaRPr>
          </a:p>
        </p:txBody>
      </p:sp>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60113" y="24225"/>
            <a:ext cx="825073" cy="133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537866" y="6237507"/>
            <a:ext cx="1494640" cy="369332"/>
          </a:xfrm>
          <a:prstGeom prst="rect">
            <a:avLst/>
          </a:prstGeom>
          <a:noFill/>
        </p:spPr>
        <p:txBody>
          <a:bodyPr wrap="none" rtlCol="0">
            <a:spAutoFit/>
          </a:bodyPr>
          <a:lstStyle/>
          <a:p>
            <a:r>
              <a:rPr lang="tr-TR" dirty="0">
                <a:solidFill>
                  <a:schemeClr val="tx2"/>
                </a:solidFill>
              </a:rPr>
              <a:t>Temmuz 2020</a:t>
            </a:r>
          </a:p>
        </p:txBody>
      </p:sp>
      <p:sp>
        <p:nvSpPr>
          <p:cNvPr id="2" name="Metin kutusu 1"/>
          <p:cNvSpPr txBox="1"/>
          <p:nvPr/>
        </p:nvSpPr>
        <p:spPr>
          <a:xfrm>
            <a:off x="813071" y="3191506"/>
            <a:ext cx="9745052" cy="2585323"/>
          </a:xfrm>
          <a:prstGeom prst="rect">
            <a:avLst/>
          </a:prstGeom>
          <a:noFill/>
        </p:spPr>
        <p:txBody>
          <a:bodyPr wrap="square" rtlCol="0">
            <a:spAutoFit/>
          </a:bodyPr>
          <a:lstStyle/>
          <a:p>
            <a:pPr algn="ctr"/>
            <a:r>
              <a:rPr lang="tr-TR" sz="5400" b="1" spc="600" dirty="0" smtClean="0">
                <a:solidFill>
                  <a:schemeClr val="tx2"/>
                </a:solidFill>
                <a:effectLst>
                  <a:outerShdw blurRad="31750" dist="25400" dir="5400000" algn="tl" rotWithShape="0">
                    <a:srgbClr val="000000">
                      <a:alpha val="25000"/>
                    </a:srgbClr>
                  </a:outerShdw>
                </a:effectLst>
                <a:latin typeface="+mj-lt"/>
                <a:ea typeface="+mj-ea"/>
                <a:cs typeface="Calibri" pitchFamily="34" charset="0"/>
              </a:rPr>
              <a:t>Muhasebe ve Vergi </a:t>
            </a:r>
            <a:r>
              <a:rPr lang="tr-TR" sz="5400" b="1" spc="600" dirty="0" smtClean="0">
                <a:solidFill>
                  <a:schemeClr val="tx2"/>
                </a:solidFill>
                <a:effectLst>
                  <a:outerShdw blurRad="31750" dist="25400" dir="5400000" algn="tl" rotWithShape="0">
                    <a:srgbClr val="000000">
                      <a:alpha val="25000"/>
                    </a:srgbClr>
                  </a:outerShdw>
                </a:effectLst>
                <a:latin typeface="+mj-lt"/>
                <a:ea typeface="+mj-ea"/>
                <a:cs typeface="Calibri" pitchFamily="34" charset="0"/>
              </a:rPr>
              <a:t>Uygulamaları Bölümü</a:t>
            </a:r>
            <a:endParaRPr lang="tr-TR" sz="5400" b="1" spc="600" dirty="0" smtClean="0">
              <a:solidFill>
                <a:schemeClr val="tx2"/>
              </a:solidFill>
              <a:effectLst>
                <a:outerShdw blurRad="31750" dist="25400" dir="5400000" algn="tl" rotWithShape="0">
                  <a:srgbClr val="000000">
                    <a:alpha val="25000"/>
                  </a:srgbClr>
                </a:outerShdw>
              </a:effectLst>
              <a:latin typeface="+mj-lt"/>
              <a:ea typeface="+mj-ea"/>
              <a:cs typeface="Calibri" pitchFamily="34" charset="0"/>
            </a:endParaRPr>
          </a:p>
          <a:p>
            <a:pPr algn="ctr"/>
            <a:endParaRPr lang="tr-TR" sz="5400" b="1" spc="600" dirty="0" smtClean="0">
              <a:solidFill>
                <a:schemeClr val="tx2"/>
              </a:solidFill>
              <a:effectLst>
                <a:outerShdw blurRad="31750" dist="25400" dir="5400000" algn="tl" rotWithShape="0">
                  <a:srgbClr val="000000">
                    <a:alpha val="25000"/>
                  </a:srgbClr>
                </a:outerShdw>
              </a:effectLst>
              <a:latin typeface="+mj-lt"/>
              <a:ea typeface="+mj-ea"/>
              <a:cs typeface="Calibri" pitchFamily="34" charset="0"/>
            </a:endParaRPr>
          </a:p>
        </p:txBody>
      </p:sp>
      <p:pic>
        <p:nvPicPr>
          <p:cNvPr id="7"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72649" y="5100411"/>
            <a:ext cx="487363" cy="487363"/>
          </a:xfrm>
          <a:prstGeom prst="rect">
            <a:avLst/>
          </a:prstGeom>
        </p:spPr>
      </p:pic>
    </p:spTree>
    <p:extLst>
      <p:ext uri="{BB962C8B-B14F-4D97-AF65-F5344CB8AC3E}">
        <p14:creationId xmlns:p14="http://schemas.microsoft.com/office/powerpoint/2010/main" val="217692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2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pPr algn="ctr"/>
            <a:r>
              <a:rPr lang="tr-TR" dirty="0" smtClean="0">
                <a:solidFill>
                  <a:schemeClr val="accent2">
                    <a:lumMod val="50000"/>
                  </a:schemeClr>
                </a:solidFill>
              </a:rPr>
              <a:t>Muhasebe ve Vergi Uygulamaları Bölümü</a:t>
            </a:r>
            <a:endParaRPr lang="tr-TR" dirty="0">
              <a:solidFill>
                <a:schemeClr val="accent2">
                  <a:lumMod val="50000"/>
                </a:schemeClr>
              </a:solidFill>
            </a:endParaRPr>
          </a:p>
        </p:txBody>
      </p:sp>
      <p:sp>
        <p:nvSpPr>
          <p:cNvPr id="9" name="Metin Yer Tutucusu 8"/>
          <p:cNvSpPr>
            <a:spLocks noGrp="1"/>
          </p:cNvSpPr>
          <p:nvPr>
            <p:ph type="body" idx="1"/>
          </p:nvPr>
        </p:nvSpPr>
        <p:spPr/>
        <p:txBody>
          <a:bodyPr/>
          <a:lstStyle/>
          <a:p>
            <a:endParaRPr lang="tr-TR"/>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505075"/>
            <a:ext cx="5157787" cy="3292215"/>
          </a:xfrm>
        </p:spPr>
      </p:pic>
      <p:pic>
        <p:nvPicPr>
          <p:cNvPr id="8" name="İçerik Yer Tutucusu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05074"/>
            <a:ext cx="5183188" cy="3292215"/>
          </a:xfrm>
        </p:spPr>
      </p:pic>
      <p:sp>
        <p:nvSpPr>
          <p:cNvPr id="10" name="Dikdörtgen 9"/>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80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3103" y="1169164"/>
            <a:ext cx="10515600" cy="4844274"/>
          </a:xfrm>
        </p:spPr>
        <p:txBody>
          <a:bodyPr>
            <a:noAutofit/>
          </a:bodyPr>
          <a:lstStyle/>
          <a:p>
            <a:pPr>
              <a:lnSpc>
                <a:spcPct val="150000"/>
              </a:lnSpc>
            </a:pPr>
            <a:r>
              <a:rPr lang="tr-TR" b="1" dirty="0"/>
              <a:t>MEZUNİYET ŞARTLARI</a:t>
            </a:r>
            <a:r>
              <a:rPr lang="tr-TR" dirty="0"/>
              <a:t/>
            </a:r>
            <a:br>
              <a:rPr lang="tr-TR" dirty="0"/>
            </a:br>
            <a:r>
              <a:rPr lang="tr-TR" dirty="0"/>
              <a:t>Öğrencinin, herhangi bir başarısız dersi olmamalı, genel not ortalaması en az 2.00 (4 sisteme göre), zorunlu meslek stajı yapmış ve kabul edilmiş olmalıdır.</a:t>
            </a:r>
            <a:br>
              <a:rPr lang="tr-TR" dirty="0"/>
            </a:br>
            <a:r>
              <a:rPr lang="tr-TR" b="1" dirty="0"/>
              <a:t>MEZUNLARIN İSTİHDAM PROFİLLERİ</a:t>
            </a:r>
            <a:r>
              <a:rPr lang="tr-TR" dirty="0"/>
              <a:t/>
            </a:r>
            <a:br>
              <a:rPr lang="tr-TR" dirty="0"/>
            </a:br>
            <a:r>
              <a:rPr lang="tr-TR" dirty="0"/>
              <a:t>Muhasebe ve Vergi Uygulamaları Programından mezun olan öğrenciler, serbest muhasebeci mali müşavir ve yeminli </a:t>
            </a:r>
            <a:r>
              <a:rPr lang="tr-TR" dirty="0" smtClean="0"/>
              <a:t>mali</a:t>
            </a:r>
            <a:endParaRPr lang="tr-TR" dirty="0"/>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7702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32689"/>
            <a:ext cx="10515600" cy="4844274"/>
          </a:xfrm>
        </p:spPr>
        <p:txBody>
          <a:bodyPr>
            <a:noAutofit/>
          </a:bodyPr>
          <a:lstStyle/>
          <a:p>
            <a:pPr marL="0" indent="0">
              <a:lnSpc>
                <a:spcPct val="150000"/>
              </a:lnSpc>
              <a:buNone/>
            </a:pPr>
            <a:r>
              <a:rPr lang="tr-TR" dirty="0" smtClean="0"/>
              <a:t>müşavirlik </a:t>
            </a:r>
            <a:r>
              <a:rPr lang="tr-TR" dirty="0"/>
              <a:t>bürolarında iş bulma olanağına sahiptirler. Ayrıca mezunlarımızın sanayi, ticaret ve hizmet işletmelerinde muhasebe ve finansman birimlerinde görev alabilirler.</a:t>
            </a:r>
            <a:br>
              <a:rPr lang="tr-TR" dirty="0"/>
            </a:br>
            <a:r>
              <a:rPr lang="tr-TR" b="1" dirty="0"/>
              <a:t>İLERİ ÇALIŞMALARA ERİŞİM</a:t>
            </a:r>
            <a:r>
              <a:rPr lang="tr-TR" dirty="0"/>
              <a:t/>
            </a:r>
            <a:br>
              <a:rPr lang="tr-TR" dirty="0"/>
            </a:br>
            <a:r>
              <a:rPr lang="tr-TR" dirty="0"/>
              <a:t>Eğer mezun öğrenciler Dikey Geçiş Sınavı'nda başarılı olurlarsa(Dikey geçiş sınavı ÖSYM tarafından yapılır). Mezun öğrenciler bir lisans derecesine sahip olma şansına sahip olabilirler.</a:t>
            </a:r>
            <a:br>
              <a:rPr lang="tr-TR" dirty="0"/>
            </a:br>
            <a:endParaRPr lang="tr-TR" dirty="0"/>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0576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32689"/>
            <a:ext cx="10515600" cy="4844274"/>
          </a:xfrm>
        </p:spPr>
        <p:txBody>
          <a:bodyPr>
            <a:noAutofit/>
          </a:bodyPr>
          <a:lstStyle/>
          <a:p>
            <a:pPr marL="0" indent="0">
              <a:lnSpc>
                <a:spcPct val="150000"/>
              </a:lnSpc>
              <a:buNone/>
            </a:pPr>
            <a:r>
              <a:rPr lang="tr-TR" dirty="0" smtClean="0"/>
              <a:t>LİSANS </a:t>
            </a:r>
            <a:r>
              <a:rPr lang="tr-TR" dirty="0"/>
              <a:t>DERECELERİ</a:t>
            </a:r>
            <a:br>
              <a:rPr lang="tr-TR" dirty="0"/>
            </a:br>
            <a:r>
              <a:rPr lang="tr-TR" dirty="0"/>
              <a:t>Bankacılık</a:t>
            </a:r>
            <a:r>
              <a:rPr lang="tr-TR" dirty="0" smtClean="0"/>
              <a:t>, Bankacılık </a:t>
            </a:r>
            <a:r>
              <a:rPr lang="tr-TR" dirty="0"/>
              <a:t>ve Finans ve Sigortacılık,</a:t>
            </a:r>
            <a:br>
              <a:rPr lang="tr-TR" dirty="0"/>
            </a:br>
            <a:r>
              <a:rPr lang="tr-TR" dirty="0"/>
              <a:t>Çalışma Ekonomisi ve Endüstri İlişkileri</a:t>
            </a:r>
            <a:r>
              <a:rPr lang="tr-TR" dirty="0" smtClean="0"/>
              <a:t>, İşletme</a:t>
            </a:r>
            <a:r>
              <a:rPr lang="tr-TR" dirty="0"/>
              <a:t>,</a:t>
            </a:r>
            <a:br>
              <a:rPr lang="tr-TR" dirty="0"/>
            </a:br>
            <a:r>
              <a:rPr lang="tr-TR" dirty="0"/>
              <a:t>İşletme Bilgi Yönetimi</a:t>
            </a:r>
            <a:r>
              <a:rPr lang="tr-TR" dirty="0" smtClean="0"/>
              <a:t>, İşletme </a:t>
            </a:r>
            <a:r>
              <a:rPr lang="tr-TR" dirty="0"/>
              <a:t>İnformatiği,</a:t>
            </a:r>
            <a:br>
              <a:rPr lang="tr-TR" dirty="0"/>
            </a:br>
            <a:r>
              <a:rPr lang="tr-TR" dirty="0"/>
              <a:t>Lojistik Yönetimi</a:t>
            </a:r>
            <a:r>
              <a:rPr lang="tr-TR" dirty="0" smtClean="0"/>
              <a:t>, Sağlık </a:t>
            </a:r>
            <a:r>
              <a:rPr lang="tr-TR" dirty="0"/>
              <a:t>Kurumları İşletmeciliği,</a:t>
            </a:r>
            <a:br>
              <a:rPr lang="tr-TR" dirty="0"/>
            </a:br>
            <a:r>
              <a:rPr lang="tr-TR" dirty="0"/>
              <a:t>Sermaye Piyasası</a:t>
            </a:r>
            <a:r>
              <a:rPr lang="tr-TR" dirty="0" smtClean="0"/>
              <a:t>, Sigortacılık </a:t>
            </a:r>
            <a:r>
              <a:rPr lang="tr-TR" dirty="0"/>
              <a:t>ve Risk Yönetimi,</a:t>
            </a:r>
            <a:br>
              <a:rPr lang="tr-TR" dirty="0"/>
            </a:br>
            <a:r>
              <a:rPr lang="tr-TR" dirty="0"/>
              <a:t>Uluslararası Finans</a:t>
            </a:r>
            <a:r>
              <a:rPr lang="tr-TR" dirty="0" smtClean="0"/>
              <a:t>, Uluslararası </a:t>
            </a:r>
            <a:r>
              <a:rPr lang="tr-TR" dirty="0"/>
              <a:t>İşletmecilik.</a:t>
            </a:r>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119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828555"/>
          </a:xfrm>
        </p:spPr>
        <p:txBody>
          <a:bodyPr/>
          <a:lstStyle/>
          <a:p>
            <a:r>
              <a:rPr lang="tr-TR" dirty="0" smtClean="0"/>
              <a:t>Zorunlu 40 iş günü staj yaz döneminde yaptırılmaktadır.</a:t>
            </a:r>
            <a:endParaRPr lang="tr-TR" dirty="0"/>
          </a:p>
          <a:p>
            <a:r>
              <a:rPr lang="tr-TR" dirty="0" smtClean="0"/>
              <a:t>Stajlar SMMM bürolarında ve tüm ticari işletmelerin muhasebe veya ön muhasebe ofislerinde yapılabilmektedir</a:t>
            </a:r>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Staj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Dikdörtgen 7"/>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3914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çerik Yer Tutucusu 12"/>
          <p:cNvPicPr>
            <a:picLocks noGrp="1" noChangeAspect="1"/>
          </p:cNvPicPr>
          <p:nvPr>
            <p:ph idx="1"/>
          </p:nvPr>
        </p:nvPicPr>
        <p:blipFill>
          <a:blip r:embed="rId2"/>
          <a:stretch>
            <a:fillRect/>
          </a:stretch>
        </p:blipFill>
        <p:spPr>
          <a:xfrm>
            <a:off x="1975600" y="1121784"/>
            <a:ext cx="7631083" cy="5119224"/>
          </a:xfrm>
          <a:prstGeom prst="rect">
            <a:avLst/>
          </a:prstGeom>
        </p:spPr>
      </p:pic>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Unvan 9"/>
          <p:cNvSpPr>
            <a:spLocks noGrp="1"/>
          </p:cNvSpPr>
          <p:nvPr>
            <p:ph type="title"/>
          </p:nvPr>
        </p:nvSpPr>
        <p:spPr>
          <a:xfrm>
            <a:off x="838200" y="365125"/>
            <a:ext cx="10515600" cy="804039"/>
          </a:xfrm>
        </p:spPr>
        <p:txBody>
          <a:bodyPr/>
          <a:lstStyle/>
          <a:p>
            <a:r>
              <a:rPr lang="tr-TR" dirty="0" smtClean="0"/>
              <a:t>Akademik Personel</a:t>
            </a:r>
            <a:endParaRPr lang="tr-TR" dirty="0"/>
          </a:p>
        </p:txBody>
      </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09153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Unvan 9"/>
          <p:cNvSpPr>
            <a:spLocks noGrp="1"/>
          </p:cNvSpPr>
          <p:nvPr>
            <p:ph type="title"/>
          </p:nvPr>
        </p:nvSpPr>
        <p:spPr>
          <a:xfrm>
            <a:off x="838200" y="365125"/>
            <a:ext cx="10515600" cy="804039"/>
          </a:xfrm>
        </p:spPr>
        <p:txBody>
          <a:bodyPr/>
          <a:lstStyle/>
          <a:p>
            <a:r>
              <a:rPr lang="tr-TR" dirty="0" smtClean="0"/>
              <a:t>Akademik Personel</a:t>
            </a:r>
            <a:endParaRPr lang="tr-TR" dirty="0"/>
          </a:p>
        </p:txBody>
      </p:sp>
      <p:pic>
        <p:nvPicPr>
          <p:cNvPr id="3" name="İçerik Yer Tutucusu 2"/>
          <p:cNvPicPr>
            <a:picLocks noGrp="1" noChangeAspect="1"/>
          </p:cNvPicPr>
          <p:nvPr>
            <p:ph idx="1"/>
          </p:nvPr>
        </p:nvPicPr>
        <p:blipFill>
          <a:blip r:embed="rId2"/>
          <a:stretch>
            <a:fillRect/>
          </a:stretch>
        </p:blipFill>
        <p:spPr>
          <a:xfrm>
            <a:off x="2069869" y="1487054"/>
            <a:ext cx="7390015" cy="4589549"/>
          </a:xfrm>
          <a:prstGeom prst="rect">
            <a:avLst/>
          </a:prstGeom>
        </p:spPr>
      </p:pic>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2130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Unvan 9"/>
          <p:cNvSpPr>
            <a:spLocks noGrp="1"/>
          </p:cNvSpPr>
          <p:nvPr>
            <p:ph type="title"/>
          </p:nvPr>
        </p:nvSpPr>
        <p:spPr>
          <a:xfrm>
            <a:off x="838200" y="365125"/>
            <a:ext cx="10515600" cy="804039"/>
          </a:xfrm>
        </p:spPr>
        <p:txBody>
          <a:bodyPr/>
          <a:lstStyle/>
          <a:p>
            <a:r>
              <a:rPr lang="tr-TR" dirty="0" smtClean="0"/>
              <a:t>Akademik Personel</a:t>
            </a:r>
            <a:endParaRPr lang="tr-TR" dirty="0"/>
          </a:p>
        </p:txBody>
      </p:sp>
      <p:pic>
        <p:nvPicPr>
          <p:cNvPr id="9" name="İçerik Yer Tutucusu 8"/>
          <p:cNvPicPr>
            <a:picLocks noGrp="1" noChangeAspect="1"/>
          </p:cNvPicPr>
          <p:nvPr>
            <p:ph idx="1"/>
          </p:nvPr>
        </p:nvPicPr>
        <p:blipFill>
          <a:blip r:embed="rId2"/>
          <a:stretch>
            <a:fillRect/>
          </a:stretch>
        </p:blipFill>
        <p:spPr>
          <a:xfrm>
            <a:off x="1669665" y="1368544"/>
            <a:ext cx="7765279" cy="4550118"/>
          </a:xfrm>
          <a:prstGeom prst="rect">
            <a:avLst/>
          </a:prstGeom>
        </p:spPr>
      </p:pic>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2330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Unvan 9"/>
          <p:cNvSpPr>
            <a:spLocks noGrp="1"/>
          </p:cNvSpPr>
          <p:nvPr>
            <p:ph type="title"/>
          </p:nvPr>
        </p:nvSpPr>
        <p:spPr>
          <a:xfrm>
            <a:off x="838200" y="365125"/>
            <a:ext cx="10515600" cy="804039"/>
          </a:xfrm>
        </p:spPr>
        <p:txBody>
          <a:bodyPr/>
          <a:lstStyle/>
          <a:p>
            <a:r>
              <a:rPr lang="tr-TR" dirty="0" smtClean="0"/>
              <a:t>Akademik Personel</a:t>
            </a:r>
            <a:endParaRPr lang="tr-TR" dirty="0"/>
          </a:p>
        </p:txBody>
      </p:sp>
      <p:pic>
        <p:nvPicPr>
          <p:cNvPr id="9" name="İçerik Yer Tutucusu 8"/>
          <p:cNvPicPr>
            <a:picLocks noGrp="1" noChangeAspect="1"/>
          </p:cNvPicPr>
          <p:nvPr>
            <p:ph idx="1"/>
          </p:nvPr>
        </p:nvPicPr>
        <p:blipFill>
          <a:blip r:embed="rId2"/>
          <a:stretch>
            <a:fillRect/>
          </a:stretch>
        </p:blipFill>
        <p:spPr>
          <a:xfrm>
            <a:off x="2252748" y="1169164"/>
            <a:ext cx="7007629" cy="5007799"/>
          </a:xfrm>
          <a:prstGeom prst="rect">
            <a:avLst/>
          </a:prstGeom>
        </p:spPr>
      </p:pic>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150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3357629" y="1438039"/>
            <a:ext cx="6978254" cy="9144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hlinkClick r:id="rId2"/>
              </a:rPr>
              <a:t>http://muglamvu.mu.edu.tr/tr</a:t>
            </a:r>
            <a:endParaRPr lang="tr-TR" dirty="0"/>
          </a:p>
        </p:txBody>
      </p:sp>
      <p:sp>
        <p:nvSpPr>
          <p:cNvPr id="16" name="Metin kutusu 15"/>
          <p:cNvSpPr txBox="1"/>
          <p:nvPr/>
        </p:nvSpPr>
        <p:spPr>
          <a:xfrm>
            <a:off x="1637730" y="239510"/>
            <a:ext cx="2722220" cy="707886"/>
          </a:xfrm>
          <a:prstGeom prst="rect">
            <a:avLst/>
          </a:prstGeom>
          <a:noFill/>
        </p:spPr>
        <p:txBody>
          <a:bodyPr wrap="none" rtlCol="0">
            <a:spAutoFit/>
          </a:bodyPr>
          <a:lstStyle/>
          <a:p>
            <a:r>
              <a:rPr lang="tr-TR" sz="4000" b="1" dirty="0">
                <a:latin typeface="Arial Black" panose="020B0A04020102020204" pitchFamily="34" charset="0"/>
              </a:rPr>
              <a:t>İLETİŞİM</a:t>
            </a:r>
          </a:p>
        </p:txBody>
      </p:sp>
      <p:sp>
        <p:nvSpPr>
          <p:cNvPr id="2" name="Rectangle 1"/>
          <p:cNvSpPr/>
          <p:nvPr/>
        </p:nvSpPr>
        <p:spPr>
          <a:xfrm>
            <a:off x="784613" y="3065617"/>
            <a:ext cx="9268263" cy="2462213"/>
          </a:xfrm>
          <a:prstGeom prst="rect">
            <a:avLst/>
          </a:prstGeom>
        </p:spPr>
        <p:txBody>
          <a:bodyPr wrap="square">
            <a:spAutoFit/>
          </a:bodyPr>
          <a:lstStyle/>
          <a:p>
            <a:r>
              <a:rPr lang="tr-TR" sz="1400" b="1" dirty="0"/>
              <a:t>Adres : Orhaniye Mah. Papatya Sok. No: 25/ 1 </a:t>
            </a:r>
            <a:r>
              <a:rPr lang="tr-TR" sz="1400" dirty="0"/>
              <a:t/>
            </a:r>
            <a:br>
              <a:rPr lang="tr-TR" sz="1400" dirty="0"/>
            </a:br>
            <a:r>
              <a:rPr lang="tr-TR" sz="1400" b="1" dirty="0"/>
              <a:t>Telefon: 0252 211 2205(Özel Kalem)</a:t>
            </a:r>
            <a:r>
              <a:rPr lang="tr-TR" sz="1400" dirty="0"/>
              <a:t/>
            </a:r>
            <a:br>
              <a:rPr lang="tr-TR" sz="1400" dirty="0"/>
            </a:br>
            <a:r>
              <a:rPr lang="tr-TR" sz="1400" b="1" dirty="0" err="1"/>
              <a:t>Fax</a:t>
            </a:r>
            <a:r>
              <a:rPr lang="tr-TR" sz="1400" b="1" dirty="0"/>
              <a:t>: 0252 211 1882</a:t>
            </a:r>
            <a:r>
              <a:rPr lang="tr-TR" sz="1400" dirty="0"/>
              <a:t/>
            </a:r>
            <a:br>
              <a:rPr lang="tr-TR" sz="1400" dirty="0"/>
            </a:br>
            <a:r>
              <a:rPr lang="tr-TR" sz="1400" dirty="0"/>
              <a:t> </a:t>
            </a:r>
            <a:br>
              <a:rPr lang="tr-TR" sz="1400" dirty="0"/>
            </a:br>
            <a:r>
              <a:rPr lang="tr-TR" sz="1400" b="1" dirty="0"/>
              <a:t>Öğrenci İşleri Ön İrtibat No:</a:t>
            </a:r>
            <a:r>
              <a:rPr lang="tr-TR" sz="1400" dirty="0"/>
              <a:t/>
            </a:r>
            <a:br>
              <a:rPr lang="tr-TR" sz="1400" dirty="0"/>
            </a:br>
            <a:r>
              <a:rPr lang="tr-TR" sz="1400" b="1" dirty="0"/>
              <a:t>0252 211 2170</a:t>
            </a:r>
            <a:r>
              <a:rPr lang="tr-TR" sz="1400" dirty="0"/>
              <a:t/>
            </a:r>
            <a:br>
              <a:rPr lang="tr-TR" sz="1400" dirty="0"/>
            </a:br>
            <a:r>
              <a:rPr lang="tr-TR" sz="1400" b="1" dirty="0"/>
              <a:t>Öğrenci İşleri Büro No:</a:t>
            </a:r>
            <a:r>
              <a:rPr lang="tr-TR" sz="1400" dirty="0"/>
              <a:t/>
            </a:r>
            <a:br>
              <a:rPr lang="tr-TR" sz="1400" dirty="0"/>
            </a:br>
            <a:r>
              <a:rPr lang="tr-TR" sz="1400" b="1" dirty="0"/>
              <a:t>0252 211 2045</a:t>
            </a:r>
            <a:r>
              <a:rPr lang="tr-TR" sz="1400" dirty="0"/>
              <a:t/>
            </a:r>
            <a:br>
              <a:rPr lang="tr-TR" sz="1400" dirty="0"/>
            </a:br>
            <a:r>
              <a:rPr lang="tr-TR" sz="1400" b="1" dirty="0"/>
              <a:t> 0252 211 2178</a:t>
            </a:r>
            <a:r>
              <a:rPr lang="tr-TR" sz="1400" dirty="0"/>
              <a:t/>
            </a:r>
            <a:br>
              <a:rPr lang="tr-TR" sz="1400" dirty="0"/>
            </a:br>
            <a:r>
              <a:rPr lang="tr-TR" sz="1400" b="1" dirty="0"/>
              <a:t>Öğrenci Staj İşlemleri</a:t>
            </a:r>
            <a:r>
              <a:rPr lang="tr-TR" sz="1400" dirty="0"/>
              <a:t/>
            </a:r>
            <a:br>
              <a:rPr lang="tr-TR" sz="1400" dirty="0"/>
            </a:br>
            <a:r>
              <a:rPr lang="tr-TR" sz="1400" b="1" dirty="0"/>
              <a:t>0252 211 2174</a:t>
            </a:r>
            <a:endParaRPr lang="tr-TR" sz="1400" i="1" dirty="0"/>
          </a:p>
        </p:txBody>
      </p:sp>
      <p:pic>
        <p:nvPicPr>
          <p:cNvPr id="5" name="Picture 2" descr="https://cdn.thinglink.me/api/image/662605069589413890/1240/10/scaletowidt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0866" y="1438039"/>
            <a:ext cx="1116020" cy="103104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5729" y="3065617"/>
            <a:ext cx="60118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395191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088" y="1730158"/>
            <a:ext cx="10035457" cy="4351338"/>
          </a:xfrm>
        </p:spPr>
        <p:txBody>
          <a:bodyPr>
            <a:normAutofit/>
          </a:bodyPr>
          <a:lstStyle/>
          <a:p>
            <a:r>
              <a:rPr lang="tr-TR" sz="3200" dirty="0" smtClean="0"/>
              <a:t>1995-1996 Eğitim Öğretim Yılında Faaliyete Başlamıştır.</a:t>
            </a:r>
          </a:p>
          <a:p>
            <a:r>
              <a:rPr lang="tr-TR" sz="3200" dirty="0" smtClean="0"/>
              <a:t>Bölümümüzde kadrolu iki </a:t>
            </a:r>
            <a:r>
              <a:rPr lang="tr-TR" sz="3200" dirty="0"/>
              <a:t>ö</a:t>
            </a:r>
            <a:r>
              <a:rPr lang="tr-TR" sz="3200" dirty="0" smtClean="0"/>
              <a:t>ğretim görevlisi bulunmaktadır.</a:t>
            </a:r>
          </a:p>
          <a:p>
            <a:pPr lvl="1"/>
            <a:r>
              <a:rPr lang="tr-TR" sz="2800" dirty="0" err="1" smtClean="0"/>
              <a:t>Öğr.Gör</a:t>
            </a:r>
            <a:r>
              <a:rPr lang="tr-TR" sz="2800" dirty="0" smtClean="0"/>
              <a:t>. Hüseyin ÇİÇEK – </a:t>
            </a:r>
            <a:r>
              <a:rPr lang="tr-TR" sz="2800" dirty="0" err="1" smtClean="0"/>
              <a:t>Öğr.Gör</a:t>
            </a:r>
            <a:r>
              <a:rPr lang="tr-TR" sz="2800" dirty="0" smtClean="0"/>
              <a:t>. İsmail KILIÇ</a:t>
            </a:r>
            <a:endParaRPr lang="tr-TR" sz="2800" dirty="0"/>
          </a:p>
          <a:p>
            <a:r>
              <a:rPr lang="tr-TR" sz="3200" dirty="0"/>
              <a:t>Öğrenci Sayısı </a:t>
            </a:r>
          </a:p>
          <a:p>
            <a:pPr lvl="1"/>
            <a:r>
              <a:rPr lang="tr-TR" sz="2800" dirty="0" smtClean="0"/>
              <a:t>Normal </a:t>
            </a:r>
            <a:r>
              <a:rPr lang="tr-TR" sz="2800" dirty="0" smtClean="0"/>
              <a:t>Öğretim ve İkinci Öğretim Toplam : 353 Kişi </a:t>
            </a:r>
          </a:p>
          <a:p>
            <a:r>
              <a:rPr lang="tr-TR" sz="3200" dirty="0" smtClean="0"/>
              <a:t>Mezun Sayısı</a:t>
            </a:r>
          </a:p>
          <a:p>
            <a:pPr lvl="1"/>
            <a:r>
              <a:rPr lang="tr-TR" sz="2800" dirty="0" smtClean="0"/>
              <a:t>1086 Kişi</a:t>
            </a:r>
            <a:endParaRPr lang="tr-TR" sz="2800" dirty="0"/>
          </a:p>
          <a:p>
            <a:r>
              <a:rPr lang="tr-TR" sz="3200" dirty="0" smtClean="0"/>
              <a:t>Bölümümüzde </a:t>
            </a:r>
            <a:r>
              <a:rPr lang="tr-TR" sz="3200" dirty="0" err="1" smtClean="0"/>
              <a:t>Önlisans</a:t>
            </a:r>
            <a:r>
              <a:rPr lang="tr-TR" sz="3200" dirty="0" smtClean="0"/>
              <a:t> düzeyinde eğitim verilmektedir</a:t>
            </a:r>
            <a:endParaRPr lang="tr-TR" sz="3200" dirty="0"/>
          </a:p>
        </p:txBody>
      </p:sp>
      <p:sp>
        <p:nvSpPr>
          <p:cNvPr id="2" name="Unvan 1"/>
          <p:cNvSpPr>
            <a:spLocks noGrp="1"/>
          </p:cNvSpPr>
          <p:nvPr>
            <p:ph type="title"/>
          </p:nvPr>
        </p:nvSpPr>
        <p:spPr>
          <a:xfrm>
            <a:off x="2549789" y="265435"/>
            <a:ext cx="6711892" cy="1121930"/>
          </a:xfrm>
        </p:spPr>
        <p:txBody>
          <a:bodyPr>
            <a:normAutofit fontScale="90000"/>
          </a:bodyPr>
          <a:lstStyle/>
          <a:p>
            <a:r>
              <a:rPr lang="tr-TR" dirty="0" smtClean="0">
                <a:solidFill>
                  <a:schemeClr val="accent2"/>
                </a:solidFill>
                <a:latin typeface="Arial Black" panose="020B0A04020102020204" pitchFamily="34" charset="0"/>
              </a:rPr>
              <a:t>Muhasebe ve Vergi Uygulamaları Bölümü</a:t>
            </a:r>
            <a:endParaRPr lang="tr-TR" dirty="0">
              <a:solidFill>
                <a:schemeClr val="accent2"/>
              </a:solidFill>
              <a:latin typeface="Arial Black" panose="020B0A04020102020204" pitchFamily="34" charset="0"/>
            </a:endParaRP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2">
                <a:lumMod val="75000"/>
              </a:schemeClr>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36078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pPr algn="ctr"/>
            <a:r>
              <a:rPr lang="tr-TR" dirty="0" smtClean="0">
                <a:solidFill>
                  <a:schemeClr val="accent2">
                    <a:lumMod val="50000"/>
                  </a:schemeClr>
                </a:solidFill>
              </a:rPr>
              <a:t>Muhasebe ve Vergi Uygulamaları Bölümü</a:t>
            </a:r>
            <a:endParaRPr lang="tr-TR" dirty="0">
              <a:solidFill>
                <a:schemeClr val="accent2">
                  <a:lumMod val="50000"/>
                </a:schemeClr>
              </a:solidFill>
            </a:endParaRPr>
          </a:p>
        </p:txBody>
      </p:sp>
      <p:pic>
        <p:nvPicPr>
          <p:cNvPr id="10" name="İçerik Yer Tutucusu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897446"/>
            <a:ext cx="5183188" cy="2899843"/>
          </a:xfrm>
        </p:spPr>
      </p:pic>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9788" y="2897447"/>
            <a:ext cx="5157787" cy="2899843"/>
          </a:xfrm>
        </p:spPr>
      </p:pic>
      <p:sp>
        <p:nvSpPr>
          <p:cNvPr id="9" name="Metin Yer Tutucusu 8"/>
          <p:cNvSpPr>
            <a:spLocks noGrp="1"/>
          </p:cNvSpPr>
          <p:nvPr>
            <p:ph type="body" idx="1"/>
          </p:nvPr>
        </p:nvSpPr>
        <p:spPr/>
        <p:txBody>
          <a:bodyPr/>
          <a:lstStyle/>
          <a:p>
            <a:endParaRPr lang="tr-TR"/>
          </a:p>
        </p:txBody>
      </p:sp>
      <p:sp>
        <p:nvSpPr>
          <p:cNvPr id="11" name="Dikdörtgen 10"/>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08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224091"/>
            <a:ext cx="10515600" cy="4351338"/>
          </a:xfrm>
        </p:spPr>
        <p:txBody>
          <a:bodyPr>
            <a:noAutofit/>
          </a:bodyPr>
          <a:lstStyle/>
          <a:p>
            <a:pPr>
              <a:lnSpc>
                <a:spcPct val="150000"/>
              </a:lnSpc>
            </a:pPr>
            <a:r>
              <a:rPr lang="tr-TR" sz="1500" b="1" dirty="0"/>
              <a:t>PROGRAM PROFİLİ</a:t>
            </a:r>
            <a:r>
              <a:rPr lang="tr-TR" sz="1500" dirty="0"/>
              <a:t/>
            </a:r>
            <a:br>
              <a:rPr lang="tr-TR" sz="1500" dirty="0"/>
            </a:br>
            <a:r>
              <a:rPr lang="tr-TR" sz="1500" dirty="0"/>
              <a:t>Muhasebe ve Vergi Uygulamaları programının amacı, işletmelerin ihtiyaç duydukları ofis ve muhasebe paket programlarını etkin kullanabilen, mesleği ile ilgili mevzuatı takip edebilen, ticari faaliyetlerde kullanılan defterlerde (yevmiye defteri, büyük defter, envanter defteri, serbest meslek defteri, karar defteri, işletme defteri vb.) mevzuata uygun usul ve esaslara göre muhasebe kayıtlarını tutabilen, vergi uygulamalarını takip edebilen, finansal yapıyı analiz etme ve karar verme becerisine sahip nitelikli elemanlar yetiştirmektir.</a:t>
            </a:r>
            <a:br>
              <a:rPr lang="tr-TR" sz="1500" dirty="0"/>
            </a:br>
            <a:r>
              <a:rPr lang="tr-TR" sz="1500" b="1" dirty="0"/>
              <a:t>PROGRAM ÇIKTILARI</a:t>
            </a:r>
            <a:r>
              <a:rPr lang="tr-TR" sz="1500" dirty="0"/>
              <a:t/>
            </a:r>
            <a:br>
              <a:rPr lang="tr-TR" sz="1500" dirty="0"/>
            </a:br>
            <a:r>
              <a:rPr lang="tr-TR" sz="1500" b="1" dirty="0"/>
              <a:t>-</a:t>
            </a:r>
            <a:r>
              <a:rPr lang="tr-TR" sz="1500" dirty="0"/>
              <a:t>Varlık ve kaynak unsurlarını kavrayarak, bilanço düzenleme yeterliliğini kazanmak,</a:t>
            </a:r>
            <a:br>
              <a:rPr lang="tr-TR" sz="1500" dirty="0"/>
            </a:br>
            <a:r>
              <a:rPr lang="tr-TR" sz="1500" dirty="0"/>
              <a:t>-Gelir, gider ve maliyet unsurlarını kavrayarak, gelir tablosu düzenleme yeterliliğini kazanmak,</a:t>
            </a:r>
            <a:br>
              <a:rPr lang="tr-TR" sz="1500" dirty="0"/>
            </a:br>
            <a:r>
              <a:rPr lang="tr-TR" sz="1500" dirty="0"/>
              <a:t>-Muhasebe tekniğini kullanarak, yevmiye ve büyük defter kayıtlarını düzenleyebilmek, vergi ve yasal yükümlülüklere göre dönem sonu işlemlerini gerçekleştirebilmek,</a:t>
            </a:r>
            <a:br>
              <a:rPr lang="tr-TR" sz="1500" dirty="0"/>
            </a:br>
            <a:r>
              <a:rPr lang="tr-TR" sz="1500" dirty="0"/>
              <a:t>-Ticaret, üretim ve hizmet işletmelerinde bilgisayar teknolojilerini kullanarak Tekdüzen Muhasebe Sistemi ve vergi düzenlemeleri çerçevesinde muhasebe uygulamalarını gerçekleştirebilmek,</a:t>
            </a:r>
            <a:br>
              <a:rPr lang="tr-TR" sz="1500" dirty="0"/>
            </a:br>
            <a:r>
              <a:rPr lang="tr-TR" sz="1500" dirty="0"/>
              <a:t>-Farklı sektörlerdeki işletmelerin ( banka, sigorta ve inşaat işletmeleri gibi) muhasebe uygulamaları ve ilgili yasal düzenlemeleri izleyebilme yeteneğine sahip olmak.</a:t>
            </a:r>
            <a:endParaRPr lang="tr-TR" sz="1500" dirty="0">
              <a:solidFill>
                <a:schemeClr val="tx2"/>
              </a:solidFill>
            </a:endParaRP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Amacı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930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pPr algn="ctr"/>
            <a:r>
              <a:rPr lang="tr-TR" dirty="0" smtClean="0">
                <a:solidFill>
                  <a:schemeClr val="accent2">
                    <a:lumMod val="50000"/>
                  </a:schemeClr>
                </a:solidFill>
              </a:rPr>
              <a:t>Muhasebe ve Vergi Uygulamaları Bölümü</a:t>
            </a:r>
            <a:endParaRPr lang="tr-TR" dirty="0">
              <a:solidFill>
                <a:schemeClr val="accent2">
                  <a:lumMod val="50000"/>
                </a:schemeClr>
              </a:solidFill>
            </a:endParaRPr>
          </a:p>
        </p:txBody>
      </p:sp>
      <p:sp>
        <p:nvSpPr>
          <p:cNvPr id="9" name="Metin Yer Tutucusu 8"/>
          <p:cNvSpPr>
            <a:spLocks noGrp="1"/>
          </p:cNvSpPr>
          <p:nvPr>
            <p:ph type="body" idx="1"/>
          </p:nvPr>
        </p:nvSpPr>
        <p:spPr/>
        <p:txBody>
          <a:bodyPr/>
          <a:lstStyle/>
          <a:p>
            <a:endParaRPr lang="tr-T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621281"/>
            <a:ext cx="5157787" cy="3176010"/>
          </a:xfrm>
        </p:spPr>
      </p:pic>
      <p:pic>
        <p:nvPicPr>
          <p:cNvPr id="6" name="İçerik Yer Tutucusu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21281"/>
            <a:ext cx="5183188" cy="3176010"/>
          </a:xfrm>
        </p:spPr>
      </p:pic>
      <p:sp>
        <p:nvSpPr>
          <p:cNvPr id="11" name="Dikdörtgen 10"/>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827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2"/>
          <p:cNvSpPr>
            <a:spLocks noGrp="1"/>
          </p:cNvSpPr>
          <p:nvPr>
            <p:ph type="title"/>
          </p:nvPr>
        </p:nvSpPr>
        <p:spPr>
          <a:xfrm>
            <a:off x="2282220" y="0"/>
            <a:ext cx="7704137" cy="1263535"/>
          </a:xfrm>
        </p:spPr>
        <p:txBody>
          <a:bodyPr/>
          <a:lstStyle/>
          <a:p>
            <a:r>
              <a:rPr lang="tr-TR" altLang="en-US" dirty="0" smtClean="0">
                <a:ln>
                  <a:noFill/>
                </a:ln>
              </a:rPr>
              <a:t>Bölümün konumu</a:t>
            </a:r>
            <a:br>
              <a:rPr lang="tr-TR" altLang="en-US" dirty="0" smtClean="0">
                <a:ln>
                  <a:noFill/>
                </a:ln>
              </a:rPr>
            </a:br>
            <a:r>
              <a:rPr lang="en-US" altLang="en-US" sz="3100" dirty="0">
                <a:solidFill>
                  <a:srgbClr val="0070C0"/>
                </a:solidFill>
                <a:hlinkClick r:id="rId2"/>
              </a:rPr>
              <a:t>https://harita.mu.edu.tr</a:t>
            </a:r>
            <a:endParaRPr lang="en-US" altLang="en-US" sz="3100" dirty="0">
              <a:solidFill>
                <a:srgbClr val="0070C0"/>
              </a:solidFill>
            </a:endParaRPr>
          </a:p>
        </p:txBody>
      </p:sp>
      <p:pic>
        <p:nvPicPr>
          <p:cNvPr id="3" name="İçerik Yer Tutucusu 2"/>
          <p:cNvPicPr>
            <a:picLocks noGrp="1" noChangeAspect="1"/>
          </p:cNvPicPr>
          <p:nvPr>
            <p:ph idx="1"/>
          </p:nvPr>
        </p:nvPicPr>
        <p:blipFill>
          <a:blip r:embed="rId3"/>
          <a:stretch>
            <a:fillRect/>
          </a:stretch>
        </p:blipFill>
        <p:spPr>
          <a:xfrm>
            <a:off x="798023" y="1263535"/>
            <a:ext cx="9925395" cy="5170516"/>
          </a:xfrm>
          <a:prstGeom prst="rect">
            <a:avLst/>
          </a:prstGeom>
        </p:spPr>
      </p:pic>
      <p:sp>
        <p:nvSpPr>
          <p:cNvPr id="4" name="Dikdörtgen 3"/>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8158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9"/>
            <a:ext cx="10003173" cy="841926"/>
          </a:xfrm>
        </p:spPr>
        <p:txBody>
          <a:bodyPr/>
          <a:lstStyle/>
          <a:p>
            <a:pPr algn="ctr"/>
            <a:r>
              <a:rPr lang="tr-TR" dirty="0" smtClean="0">
                <a:solidFill>
                  <a:schemeClr val="tx2"/>
                </a:solidFill>
                <a:latin typeface="Arial Black" panose="020B0A04020102020204" pitchFamily="34" charset="0"/>
              </a:rPr>
              <a:t>Ders </a:t>
            </a:r>
            <a:r>
              <a:rPr lang="tr-TR" dirty="0">
                <a:solidFill>
                  <a:schemeClr val="tx2"/>
                </a:solidFill>
                <a:latin typeface="Arial Black" panose="020B0A04020102020204" pitchFamily="34" charset="0"/>
              </a:rPr>
              <a:t>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graphicFrame>
        <p:nvGraphicFramePr>
          <p:cNvPr id="8" name="Nesne 7"/>
          <p:cNvGraphicFramePr>
            <a:graphicFrameLocks noChangeAspect="1"/>
          </p:cNvGraphicFramePr>
          <p:nvPr>
            <p:extLst>
              <p:ext uri="{D42A27DB-BD31-4B8C-83A1-F6EECF244321}">
                <p14:modId xmlns:p14="http://schemas.microsoft.com/office/powerpoint/2010/main" val="1010686887"/>
              </p:ext>
            </p:extLst>
          </p:nvPr>
        </p:nvGraphicFramePr>
        <p:xfrm>
          <a:off x="3001963" y="1003419"/>
          <a:ext cx="6188075" cy="5237590"/>
        </p:xfrm>
        <a:graphic>
          <a:graphicData uri="http://schemas.openxmlformats.org/presentationml/2006/ole">
            <mc:AlternateContent xmlns:mc="http://schemas.openxmlformats.org/markup-compatibility/2006">
              <mc:Choice xmlns:v="urn:schemas-microsoft-com:vml" Requires="v">
                <p:oleObj spid="_x0000_s1039" name="Çalışma Sayfası" r:id="rId3" imgW="6187402" imgH="6454095" progId="Excel.Sheet.8">
                  <p:embed/>
                </p:oleObj>
              </mc:Choice>
              <mc:Fallback>
                <p:oleObj name="Çalışma Sayfası" r:id="rId3" imgW="6187402" imgH="6454095" progId="Excel.Sheet.8">
                  <p:embed/>
                  <p:pic>
                    <p:nvPicPr>
                      <p:cNvPr id="0" name=""/>
                      <p:cNvPicPr/>
                      <p:nvPr/>
                    </p:nvPicPr>
                    <p:blipFill>
                      <a:blip r:embed="rId4"/>
                      <a:stretch>
                        <a:fillRect/>
                      </a:stretch>
                    </p:blipFill>
                    <p:spPr>
                      <a:xfrm>
                        <a:off x="3001963" y="1003419"/>
                        <a:ext cx="6188075" cy="5237590"/>
                      </a:xfrm>
                      <a:prstGeom prst="rect">
                        <a:avLst/>
                      </a:prstGeom>
                    </p:spPr>
                  </p:pic>
                </p:oleObj>
              </mc:Fallback>
            </mc:AlternateContent>
          </a:graphicData>
        </a:graphic>
      </p:graphicFrame>
      <p:sp>
        <p:nvSpPr>
          <p:cNvPr id="9" name="Dikdörtgen 8"/>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505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9"/>
            <a:ext cx="10003173" cy="841926"/>
          </a:xfrm>
        </p:spPr>
        <p:txBody>
          <a:bodyPr/>
          <a:lstStyle/>
          <a:p>
            <a:pPr algn="ctr"/>
            <a:r>
              <a:rPr lang="tr-TR" dirty="0" smtClean="0">
                <a:solidFill>
                  <a:schemeClr val="tx2"/>
                </a:solidFill>
                <a:latin typeface="Arial Black" panose="020B0A04020102020204" pitchFamily="34" charset="0"/>
              </a:rPr>
              <a:t>Ders </a:t>
            </a:r>
            <a:r>
              <a:rPr lang="tr-TR" dirty="0">
                <a:solidFill>
                  <a:schemeClr val="tx2"/>
                </a:solidFill>
                <a:latin typeface="Arial Black" panose="020B0A04020102020204" pitchFamily="34" charset="0"/>
              </a:rPr>
              <a:t>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graphicFrame>
        <p:nvGraphicFramePr>
          <p:cNvPr id="9" name="Nesne 8"/>
          <p:cNvGraphicFramePr>
            <a:graphicFrameLocks noChangeAspect="1"/>
          </p:cNvGraphicFramePr>
          <p:nvPr>
            <p:extLst>
              <p:ext uri="{D42A27DB-BD31-4B8C-83A1-F6EECF244321}">
                <p14:modId xmlns:p14="http://schemas.microsoft.com/office/powerpoint/2010/main" val="1963938787"/>
              </p:ext>
            </p:extLst>
          </p:nvPr>
        </p:nvGraphicFramePr>
        <p:xfrm>
          <a:off x="3001963" y="1003417"/>
          <a:ext cx="6188075" cy="5237591"/>
        </p:xfrm>
        <a:graphic>
          <a:graphicData uri="http://schemas.openxmlformats.org/presentationml/2006/ole">
            <mc:AlternateContent xmlns:mc="http://schemas.openxmlformats.org/markup-compatibility/2006">
              <mc:Choice xmlns:v="urn:schemas-microsoft-com:vml" Requires="v">
                <p:oleObj spid="_x0000_s2063" name="Çalışma Sayfası" r:id="rId3" imgW="6187402" imgH="5349240" progId="Excel.Sheet.8">
                  <p:embed/>
                </p:oleObj>
              </mc:Choice>
              <mc:Fallback>
                <p:oleObj name="Çalışma Sayfası" r:id="rId3" imgW="6187402" imgH="5349240" progId="Excel.Sheet.8">
                  <p:embed/>
                  <p:pic>
                    <p:nvPicPr>
                      <p:cNvPr id="0" name=""/>
                      <p:cNvPicPr/>
                      <p:nvPr/>
                    </p:nvPicPr>
                    <p:blipFill>
                      <a:blip r:embed="rId4"/>
                      <a:stretch>
                        <a:fillRect/>
                      </a:stretch>
                    </p:blipFill>
                    <p:spPr>
                      <a:xfrm>
                        <a:off x="3001963" y="1003417"/>
                        <a:ext cx="6188075" cy="5237591"/>
                      </a:xfrm>
                      <a:prstGeom prst="rect">
                        <a:avLst/>
                      </a:prstGeom>
                    </p:spPr>
                  </p:pic>
                </p:oleObj>
              </mc:Fallback>
            </mc:AlternateContent>
          </a:graphicData>
        </a:graphic>
      </p:graphicFrame>
      <p:sp>
        <p:nvSpPr>
          <p:cNvPr id="10" name="Dikdörtgen 9"/>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110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9"/>
            <a:ext cx="10003173" cy="841926"/>
          </a:xfrm>
        </p:spPr>
        <p:txBody>
          <a:bodyPr/>
          <a:lstStyle/>
          <a:p>
            <a:pPr algn="ctr"/>
            <a:r>
              <a:rPr lang="tr-TR" dirty="0" smtClean="0">
                <a:solidFill>
                  <a:schemeClr val="tx2"/>
                </a:solidFill>
                <a:latin typeface="Arial Black" panose="020B0A04020102020204" pitchFamily="34" charset="0"/>
              </a:rPr>
              <a:t>Ders </a:t>
            </a:r>
            <a:r>
              <a:rPr lang="tr-TR" dirty="0">
                <a:solidFill>
                  <a:schemeClr val="tx2"/>
                </a:solidFill>
                <a:latin typeface="Arial Black" panose="020B0A04020102020204" pitchFamily="34" charset="0"/>
              </a:rPr>
              <a:t>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graphicFrame>
        <p:nvGraphicFramePr>
          <p:cNvPr id="3" name="Nesne 2"/>
          <p:cNvGraphicFramePr>
            <a:graphicFrameLocks noChangeAspect="1"/>
          </p:cNvGraphicFramePr>
          <p:nvPr>
            <p:extLst>
              <p:ext uri="{D42A27DB-BD31-4B8C-83A1-F6EECF244321}">
                <p14:modId xmlns:p14="http://schemas.microsoft.com/office/powerpoint/2010/main" val="18844202"/>
              </p:ext>
            </p:extLst>
          </p:nvPr>
        </p:nvGraphicFramePr>
        <p:xfrm>
          <a:off x="2797683" y="1003419"/>
          <a:ext cx="6188075" cy="5237589"/>
        </p:xfrm>
        <a:graphic>
          <a:graphicData uri="http://schemas.openxmlformats.org/presentationml/2006/ole">
            <mc:AlternateContent xmlns:mc="http://schemas.openxmlformats.org/markup-compatibility/2006">
              <mc:Choice xmlns:v="urn:schemas-microsoft-com:vml" Requires="v">
                <p:oleObj spid="_x0000_s3086" name="Çalışma Sayfası" r:id="rId3" imgW="6187402" imgH="6187554" progId="Excel.Sheet.8">
                  <p:embed/>
                </p:oleObj>
              </mc:Choice>
              <mc:Fallback>
                <p:oleObj name="Çalışma Sayfası" r:id="rId3" imgW="6187402" imgH="6187554" progId="Excel.Sheet.8">
                  <p:embed/>
                  <p:pic>
                    <p:nvPicPr>
                      <p:cNvPr id="0" name=""/>
                      <p:cNvPicPr/>
                      <p:nvPr/>
                    </p:nvPicPr>
                    <p:blipFill>
                      <a:blip r:embed="rId4"/>
                      <a:stretch>
                        <a:fillRect/>
                      </a:stretch>
                    </p:blipFill>
                    <p:spPr>
                      <a:xfrm>
                        <a:off x="2797683" y="1003419"/>
                        <a:ext cx="6188075" cy="5237589"/>
                      </a:xfrm>
                      <a:prstGeom prst="rect">
                        <a:avLst/>
                      </a:prstGeom>
                    </p:spPr>
                  </p:pic>
                </p:oleObj>
              </mc:Fallback>
            </mc:AlternateContent>
          </a:graphicData>
        </a:graphic>
      </p:graphicFrame>
      <p:sp>
        <p:nvSpPr>
          <p:cNvPr id="7" name="Dikdörtgen 6"/>
          <p:cNvSpPr/>
          <p:nvPr/>
        </p:nvSpPr>
        <p:spPr>
          <a:xfrm>
            <a:off x="5977285" y="6241008"/>
            <a:ext cx="6214715" cy="523220"/>
          </a:xfrm>
          <a:prstGeom prst="rect">
            <a:avLst/>
          </a:prstGeom>
          <a:solidFill>
            <a:schemeClr val="bg1"/>
          </a:solidFill>
        </p:spPr>
        <p:txBody>
          <a:bodyPr wrap="none" lIns="91440" tIns="45720" rIns="91440" bIns="45720">
            <a:spAutoFit/>
          </a:bodyPr>
          <a:lstStyle/>
          <a:p>
            <a:pPr algn="ctr"/>
            <a:r>
              <a:rPr lang="tr-TR" sz="2800" dirty="0" smtClean="0">
                <a:ln w="0"/>
                <a:effectLst>
                  <a:outerShdw blurRad="38100" dist="19050" dir="2700000" algn="tl" rotWithShape="0">
                    <a:schemeClr val="dk1">
                      <a:alpha val="40000"/>
                    </a:schemeClr>
                  </a:outerShdw>
                </a:effectLst>
              </a:rPr>
              <a:t>Muhasebe ve Vergi Uygulamaları Bölümü </a:t>
            </a:r>
            <a:endParaRPr lang="tr-TR"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91217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262</Words>
  <Application>Microsoft Office PowerPoint</Application>
  <PresentationFormat>Geniş ekran</PresentationFormat>
  <Paragraphs>58</Paragraphs>
  <Slides>19</Slides>
  <Notes>1</Notes>
  <HiddenSlides>0</HiddenSlides>
  <MMClips>1</MMClips>
  <ScaleCrop>false</ScaleCrop>
  <HeadingPairs>
    <vt:vector size="8" baseType="variant">
      <vt:variant>
        <vt:lpstr>Kullanılan Yazı Tipleri</vt:lpstr>
      </vt:variant>
      <vt:variant>
        <vt:i4>4</vt:i4>
      </vt:variant>
      <vt:variant>
        <vt:lpstr>Tema</vt:lpstr>
      </vt:variant>
      <vt:variant>
        <vt:i4>2</vt:i4>
      </vt:variant>
      <vt:variant>
        <vt:lpstr>Eklenmiş OLE Hizmet Programları</vt:lpstr>
      </vt:variant>
      <vt:variant>
        <vt:i4>1</vt:i4>
      </vt:variant>
      <vt:variant>
        <vt:lpstr>Slayt Başlıkları</vt:lpstr>
      </vt:variant>
      <vt:variant>
        <vt:i4>19</vt:i4>
      </vt:variant>
    </vt:vector>
  </HeadingPairs>
  <TitlesOfParts>
    <vt:vector size="26" baseType="lpstr">
      <vt:lpstr>Arial</vt:lpstr>
      <vt:lpstr>Arial Black</vt:lpstr>
      <vt:lpstr>Calibri</vt:lpstr>
      <vt:lpstr>Calibri Light</vt:lpstr>
      <vt:lpstr>Office Teması</vt:lpstr>
      <vt:lpstr>Özel Tasarım</vt:lpstr>
      <vt:lpstr>Çalışma Sayfası</vt:lpstr>
      <vt:lpstr>PowerPoint Sunusu</vt:lpstr>
      <vt:lpstr>Muhasebe ve Vergi Uygulamaları Bölümü</vt:lpstr>
      <vt:lpstr>Muhasebe ve Vergi Uygulamaları Bölümü</vt:lpstr>
      <vt:lpstr>Bölümün Amacı</vt:lpstr>
      <vt:lpstr>Muhasebe ve Vergi Uygulamaları Bölümü</vt:lpstr>
      <vt:lpstr>Bölümün konumu https://harita.mu.edu.tr</vt:lpstr>
      <vt:lpstr>Ders İçeriği</vt:lpstr>
      <vt:lpstr>Ders İçeriği</vt:lpstr>
      <vt:lpstr>Ders İçeriği</vt:lpstr>
      <vt:lpstr>Muhasebe ve Vergi Uygulamaları Bölümü</vt:lpstr>
      <vt:lpstr>Mezunların Nitelikleri</vt:lpstr>
      <vt:lpstr>Mezunların Nitelikleri</vt:lpstr>
      <vt:lpstr>Mezunların Nitelikleri</vt:lpstr>
      <vt:lpstr>Staj Olanakları</vt:lpstr>
      <vt:lpstr>Akademik Personel</vt:lpstr>
      <vt:lpstr>Akademik Personel</vt:lpstr>
      <vt:lpstr>Akademik Personel</vt:lpstr>
      <vt:lpstr>Akademik Personel</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Kemal Kutucuoğlu</dc:creator>
  <cp:lastModifiedBy>Windows Kullanıcısı</cp:lastModifiedBy>
  <cp:revision>62</cp:revision>
  <cp:lastPrinted>2020-07-23T12:41:07Z</cp:lastPrinted>
  <dcterms:created xsi:type="dcterms:W3CDTF">2019-12-12T11:41:09Z</dcterms:created>
  <dcterms:modified xsi:type="dcterms:W3CDTF">2020-07-24T09:27:08Z</dcterms:modified>
</cp:coreProperties>
</file>